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59" r:id="rId13"/>
    <p:sldId id="260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7" autoAdjust="0"/>
  </p:normalViewPr>
  <p:slideViewPr>
    <p:cSldViewPr>
      <p:cViewPr varScale="1">
        <p:scale>
          <a:sx n="60" d="100"/>
          <a:sy n="60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A1E12-6129-4F97-AB19-343463CA07D1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AB177-E162-47FD-9256-253AEF43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http://www.schenectady.k12.ny.us/users/pattersont/IBDT%20Website/DesignProject.html.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http://www.estylesoft.com/?id=317&amp;pid=1.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421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1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427</a:t>
            </a:r>
          </a:p>
          <a:p>
            <a:r>
              <a:rPr lang="en-US" dirty="0" smtClean="0"/>
              <a:t>Image from http://www.todo2.co.uk/what-is-threads-collaboration-software/.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5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http://search.dilbert.com/search?p=Q&amp;srid=S3-USCDR01&amp;lbc=dilbert&amp;ts=custom&amp;w=our%20project%20plan&amp;uid=107688955&amp;method=and&amp;isort=date&amp;view=list&amp;filter=type%3acomic&amp;srt=6.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p 434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4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http://topstepconsulting.com/avoiding-groupthink-how-a-consultant-is-a-professional-frenemy/.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AB177-E162-47FD-9256-253AEF4313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3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Groupthi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434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Conducting software project assessments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, </a:t>
            </a:r>
            <a:r>
              <a:rPr lang="en-US" dirty="0" err="1" smtClean="0"/>
              <a:t>Ch</a:t>
            </a:r>
            <a:r>
              <a:rPr lang="en-US" smtClean="0"/>
              <a:t> 16</a:t>
            </a:r>
            <a:endParaRPr lang="en-US" dirty="0" smtClean="0"/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1026" name="Picture 2" descr="http://www.schenectady.k12.ny.us/users/pattersont/IBDT%20Website/IBDTGraphics/ProjectGrad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52" y="71437"/>
            <a:ext cx="30956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4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02" y="1471394"/>
            <a:ext cx="5962298" cy="5081806"/>
          </a:xfrm>
        </p:spPr>
      </p:pic>
    </p:spTree>
    <p:extLst>
      <p:ext uri="{BB962C8B-B14F-4D97-AF65-F5344CB8AC3E}">
        <p14:creationId xmlns:p14="http://schemas.microsoft.com/office/powerpoint/2010/main" val="130083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activities,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86179"/>
            <a:ext cx="5181600" cy="5263631"/>
          </a:xfrm>
        </p:spPr>
      </p:pic>
    </p:spTree>
    <p:extLst>
      <p:ext uri="{BB962C8B-B14F-4D97-AF65-F5344CB8AC3E}">
        <p14:creationId xmlns:p14="http://schemas.microsoft.com/office/powerpoint/2010/main" val="75211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did outside reviews at AT&amp;T during architecture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 was to decide if the product could be built given the way it was planned to be done:</a:t>
            </a:r>
          </a:p>
          <a:p>
            <a:pPr lvl="1"/>
            <a:r>
              <a:rPr lang="en-US" dirty="0" smtClean="0"/>
              <a:t>Technically, and</a:t>
            </a:r>
          </a:p>
          <a:p>
            <a:pPr lvl="1"/>
            <a:r>
              <a:rPr lang="en-US" dirty="0" smtClean="0"/>
              <a:t>With the project plan</a:t>
            </a:r>
          </a:p>
          <a:p>
            <a:r>
              <a:rPr lang="en-US" dirty="0" smtClean="0"/>
              <a:t>Report went to management.</a:t>
            </a:r>
          </a:p>
          <a:p>
            <a:r>
              <a:rPr lang="en-US" dirty="0" smtClean="0"/>
              <a:t>Performed by a combination of outside experts and people on the team.</a:t>
            </a:r>
          </a:p>
          <a:p>
            <a:r>
              <a:rPr lang="en-US" dirty="0" smtClean="0"/>
              <a:t>More like the Project Assessments of </a:t>
            </a:r>
            <a:r>
              <a:rPr lang="en-US" dirty="0" err="1" smtClean="0"/>
              <a:t>Ch</a:t>
            </a:r>
            <a:r>
              <a:rPr lang="en-US" dirty="0" smtClean="0"/>
              <a:t> 16, except that it made recommendations to the development team </a:t>
            </a:r>
            <a:r>
              <a:rPr lang="en-US" i="1" dirty="0" smtClean="0"/>
              <a:t>during </a:t>
            </a:r>
            <a:r>
              <a:rPr lang="en-US" dirty="0" smtClean="0"/>
              <a:t>an iteration.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1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AT&amp;T Arch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Usually a 2-day event, with a review team of outside experts and a trained leader.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A project team presented the problem and their architectural solution.</a:t>
            </a:r>
          </a:p>
          <a:p>
            <a:pPr lvl="2">
              <a:lnSpc>
                <a:spcPct val="80000"/>
              </a:lnSpc>
              <a:buFont typeface="Calibri" panose="020F0502020204030204" pitchFamily="34" charset="0"/>
              <a:buChar char="⁻"/>
            </a:pPr>
            <a:r>
              <a:rPr lang="en-US" altLang="en-US" sz="2300" dirty="0"/>
              <a:t>The review team asked questions.</a:t>
            </a:r>
          </a:p>
          <a:p>
            <a:pPr lvl="2">
              <a:lnSpc>
                <a:spcPct val="80000"/>
              </a:lnSpc>
              <a:buFont typeface="Calibri" panose="020F0502020204030204" pitchFamily="34" charset="0"/>
              <a:buChar char="⁻"/>
            </a:pPr>
            <a:r>
              <a:rPr lang="en-US" altLang="en-US" sz="2300" dirty="0"/>
              <a:t>Everyone wrote issues on “snow cards.”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The review team huddled, organized the cards, and decided on criticality.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They presented their findings back to the project team.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In a couple weeks, they sent a full report, with recommendations.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/>
              <a:t>Projects reported savings of about 10% from this process.</a:t>
            </a:r>
          </a:p>
        </p:txBody>
      </p:sp>
    </p:spTree>
    <p:extLst>
      <p:ext uri="{BB962C8B-B14F-4D97-AF65-F5344CB8AC3E}">
        <p14:creationId xmlns:p14="http://schemas.microsoft.com/office/powerpoint/2010/main" val="172256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Review Ins &amp; 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AT&amp;T, we could do “Outside the project” reviews using people in the company.</a:t>
            </a:r>
          </a:p>
          <a:p>
            <a:pPr lvl="1"/>
            <a:r>
              <a:rPr lang="en-US" dirty="0" smtClean="0"/>
              <a:t>An advantage of the size of their software development force.</a:t>
            </a:r>
          </a:p>
          <a:p>
            <a:pPr lvl="1"/>
            <a:r>
              <a:rPr lang="en-US" dirty="0" smtClean="0"/>
              <a:t>We could always find an “expert” not on the project to review how they were doing it.</a:t>
            </a:r>
          </a:p>
          <a:p>
            <a:pPr lvl="2"/>
            <a:r>
              <a:rPr lang="en-US" dirty="0" smtClean="0"/>
              <a:t>Technology experts</a:t>
            </a:r>
          </a:p>
          <a:p>
            <a:pPr lvl="2"/>
            <a:r>
              <a:rPr lang="en-US" dirty="0" smtClean="0"/>
              <a:t>Process experts</a:t>
            </a:r>
          </a:p>
          <a:p>
            <a:pPr lvl="1"/>
            <a:r>
              <a:rPr lang="en-US" dirty="0" smtClean="0"/>
              <a:t>Normally, such people cost money!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1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Review Ins &amp; </a:t>
            </a:r>
            <a:r>
              <a:rPr lang="en-US" dirty="0" smtClean="0"/>
              <a:t>Outs,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 an inside-the-project person be objective about the project?</a:t>
            </a:r>
          </a:p>
          <a:p>
            <a:pPr lvl="1"/>
            <a:r>
              <a:rPr lang="en-US" dirty="0" smtClean="0"/>
              <a:t>Generally, no.</a:t>
            </a:r>
          </a:p>
          <a:p>
            <a:pPr lvl="1"/>
            <a:r>
              <a:rPr lang="en-US" dirty="0" smtClean="0"/>
              <a:t>This is why “QA” testing is set up under different management, up to some point.</a:t>
            </a:r>
          </a:p>
          <a:p>
            <a:pPr lvl="1"/>
            <a:r>
              <a:rPr lang="en-US" dirty="0" smtClean="0"/>
              <a:t>When you are working hard, you rapidly fall under “Groupthink”:</a:t>
            </a:r>
          </a:p>
          <a:p>
            <a:pPr lvl="2"/>
            <a:r>
              <a:rPr lang="en-US" dirty="0" smtClean="0"/>
              <a:t>Caused because you are working hard toward a common goal.</a:t>
            </a:r>
          </a:p>
          <a:p>
            <a:pPr lvl="3"/>
            <a:r>
              <a:rPr lang="en-US" dirty="0" smtClean="0"/>
              <a:t>The shared risk adds to the desire to be cohesive.</a:t>
            </a:r>
          </a:p>
          <a:p>
            <a:pPr lvl="2"/>
            <a:r>
              <a:rPr lang="en-US" dirty="0" smtClean="0"/>
              <a:t>You believe the program will succeed.</a:t>
            </a:r>
          </a:p>
          <a:p>
            <a:pPr lvl="2"/>
            <a:r>
              <a:rPr lang="en-US" dirty="0" smtClean="0"/>
              <a:t>You have tribal loyalty to the project.</a:t>
            </a:r>
          </a:p>
          <a:p>
            <a:pPr lvl="3"/>
            <a:r>
              <a:rPr lang="en-US" dirty="0" smtClean="0"/>
              <a:t>Means you don’t ask controversial questions.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en.wikipedia.org/wiki/Groupthink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6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329656"/>
            <a:ext cx="4762500" cy="3067050"/>
          </a:xfrm>
        </p:spPr>
      </p:pic>
    </p:spTree>
    <p:extLst>
      <p:ext uri="{BB962C8B-B14F-4D97-AF65-F5344CB8AC3E}">
        <p14:creationId xmlns:p14="http://schemas.microsoft.com/office/powerpoint/2010/main" val="10713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found at AT&amp;T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put people together in the room, for reviews, who were not so close.</a:t>
            </a:r>
          </a:p>
          <a:p>
            <a:r>
              <a:rPr lang="en-US" dirty="0" smtClean="0"/>
              <a:t>All the internal stakeholders we could find.</a:t>
            </a:r>
          </a:p>
          <a:p>
            <a:r>
              <a:rPr lang="en-US" dirty="0" smtClean="0"/>
              <a:t>Occasionally the clients, even.</a:t>
            </a:r>
          </a:p>
          <a:p>
            <a:r>
              <a:rPr lang="en-US" dirty="0" smtClean="0"/>
              <a:t>Example dialog from a 1996 architecture review at AT&amp;T’s world headquarters:</a:t>
            </a:r>
          </a:p>
          <a:p>
            <a:pPr lvl="1"/>
            <a:r>
              <a:rPr lang="en-US" dirty="0" smtClean="0"/>
              <a:t>Architect:  “And the clients said this was their response time requirement.”</a:t>
            </a:r>
          </a:p>
          <a:p>
            <a:pPr lvl="1"/>
            <a:r>
              <a:rPr lang="en-US" dirty="0" smtClean="0"/>
              <a:t>Client (standing up):  “No, we didn’t.”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Tied to management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Look at end-to-end processes used on a project.</a:t>
            </a:r>
          </a:p>
          <a:p>
            <a:r>
              <a:rPr lang="en-US" dirty="0" smtClean="0"/>
              <a:t>May be at the end of an iteration or of a whole project.</a:t>
            </a:r>
          </a:p>
          <a:p>
            <a:pPr lvl="1"/>
            <a:r>
              <a:rPr lang="en-US" dirty="0" smtClean="0"/>
              <a:t>At a point where perspective and reflection are likely to be in play.</a:t>
            </a:r>
          </a:p>
          <a:p>
            <a:pPr lvl="1"/>
            <a:r>
              <a:rPr lang="en-US" dirty="0" smtClean="0"/>
              <a:t>Also done when a project is “in trouble.”</a:t>
            </a:r>
          </a:p>
          <a:p>
            <a:r>
              <a:rPr lang="en-US" dirty="0" smtClean="0"/>
              <a:t>Consider how to improve overall development effectiveness and efficiency.</a:t>
            </a:r>
          </a:p>
          <a:p>
            <a:pPr lvl="1"/>
            <a:r>
              <a:rPr lang="en-US" dirty="0" smtClean="0"/>
              <a:t>Or, cancel an in-process project.</a:t>
            </a:r>
          </a:p>
          <a:p>
            <a:r>
              <a:rPr lang="en-US" dirty="0" smtClean="0"/>
              <a:t>An opportunity might be – “Do more quality assessments,” like described in </a:t>
            </a:r>
            <a:r>
              <a:rPr lang="en-US" dirty="0" err="1" smtClean="0"/>
              <a:t>Ch</a:t>
            </a:r>
            <a:r>
              <a:rPr lang="en-US" dirty="0" smtClean="0"/>
              <a:t> 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8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variations!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or part of some is in fact a “first person” assessment.</a:t>
            </a:r>
          </a:p>
          <a:p>
            <a:r>
              <a:rPr lang="en-US" dirty="0" smtClean="0"/>
              <a:t>The company hires outsiders in a “second person” assessment.</a:t>
            </a:r>
          </a:p>
          <a:p>
            <a:pPr lvl="1"/>
            <a:r>
              <a:rPr lang="en-US" dirty="0" smtClean="0"/>
              <a:t>Like an SEI “process assessment.”</a:t>
            </a:r>
          </a:p>
          <a:p>
            <a:r>
              <a:rPr lang="en-US" dirty="0" smtClean="0"/>
              <a:t>Another party (like a supplier) supplies the reviewers in a “third person” assessment.</a:t>
            </a:r>
          </a:p>
          <a:p>
            <a:pPr lvl="1"/>
            <a:r>
              <a:rPr lang="en-US" dirty="0" smtClean="0"/>
              <a:t>Like an SEI “capability assessment.”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9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stylesoft.com/pictures/cmm2.E46F10E32C8443BEB637F1C449CFEDD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3244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 maturity model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These play a strong role in process improvement for some organizations:</a:t>
            </a:r>
          </a:p>
          <a:p>
            <a:pPr lvl="1"/>
            <a:r>
              <a:rPr lang="en-US" dirty="0" smtClean="0"/>
              <a:t>Government work</a:t>
            </a:r>
          </a:p>
          <a:p>
            <a:pPr lvl="1"/>
            <a:r>
              <a:rPr lang="en-US" dirty="0" smtClean="0"/>
              <a:t>Attracting similar “official” </a:t>
            </a:r>
            <a:br>
              <a:rPr lang="en-US" dirty="0" smtClean="0"/>
            </a:br>
            <a:r>
              <a:rPr lang="en-US" dirty="0" smtClean="0"/>
              <a:t>contract work</a:t>
            </a:r>
          </a:p>
          <a:p>
            <a:pPr lvl="2"/>
            <a:r>
              <a:rPr lang="en-US" dirty="0" smtClean="0"/>
              <a:t>Like offshore contractors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CMM assessment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 a team.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Self-assessment by the organization being reviewed.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Analyze their questionnaire responses.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Conduct a site visit to understand their process.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Produce findings – strengths and weaknesses.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key process area (KPA) profile and present to appropriate audience.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1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Kan’s</a:t>
            </a:r>
            <a:r>
              <a:rPr lang="en-US" dirty="0" smtClean="0"/>
              <a:t> proposed software project assessment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81397"/>
            <a:ext cx="5708797" cy="4390803"/>
          </a:xfrm>
        </p:spPr>
      </p:pic>
    </p:spTree>
    <p:extLst>
      <p:ext uri="{BB962C8B-B14F-4D97-AF65-F5344CB8AC3E}">
        <p14:creationId xmlns:p14="http://schemas.microsoft.com/office/powerpoint/2010/main" val="40698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Kan’s</a:t>
            </a:r>
            <a:r>
              <a:rPr lang="en-US" dirty="0" smtClean="0"/>
              <a:t> list of failing project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Inadequate project planning</a:t>
            </a:r>
          </a:p>
          <a:p>
            <a:r>
              <a:rPr lang="en-US" dirty="0" smtClean="0"/>
              <a:t>Inadequate cost estimating</a:t>
            </a:r>
          </a:p>
          <a:p>
            <a:r>
              <a:rPr lang="en-US" dirty="0" smtClean="0"/>
              <a:t>Inadequate measurements</a:t>
            </a:r>
          </a:p>
          <a:p>
            <a:r>
              <a:rPr lang="en-US" dirty="0" smtClean="0"/>
              <a:t>Inadequate milestone tracking</a:t>
            </a:r>
          </a:p>
          <a:p>
            <a:r>
              <a:rPr lang="en-US" dirty="0" smtClean="0"/>
              <a:t>Inadequate quality control</a:t>
            </a:r>
          </a:p>
          <a:p>
            <a:r>
              <a:rPr lang="en-US" dirty="0" smtClean="0"/>
              <a:t>Ineffective change control</a:t>
            </a:r>
          </a:p>
          <a:p>
            <a:r>
              <a:rPr lang="en-US" dirty="0" smtClean="0"/>
              <a:t>Ineffective development process</a:t>
            </a:r>
          </a:p>
          <a:p>
            <a:r>
              <a:rPr lang="en-US" dirty="0" smtClean="0"/>
              <a:t>Ineffective communications</a:t>
            </a:r>
          </a:p>
          <a:p>
            <a:r>
              <a:rPr lang="en-US" dirty="0" smtClean="0"/>
              <a:t>Ineffective project managers</a:t>
            </a:r>
          </a:p>
          <a:p>
            <a:r>
              <a:rPr lang="en-US" dirty="0" smtClean="0"/>
              <a:t>Inexperienced technical personnel</a:t>
            </a:r>
          </a:p>
          <a:p>
            <a:r>
              <a:rPr lang="en-US" dirty="0" smtClean="0"/>
              <a:t>Generalists rather than specialists</a:t>
            </a:r>
          </a:p>
          <a:p>
            <a:r>
              <a:rPr lang="en-US" dirty="0" smtClean="0"/>
              <a:t>Little or no reuse of technical material</a:t>
            </a:r>
            <a:endParaRPr lang="en-US" dirty="0"/>
          </a:p>
        </p:txBody>
      </p:sp>
      <p:sp>
        <p:nvSpPr>
          <p:cNvPr id="4" name="AutoShape 2" descr="https://encrypted-tbn1.gstatic.com/images?q=tbn:ANd9GcRJIXeBR1qUrNty57rtNa2Yos4093ZAuibuo4aiiEcWGTebyqUKhw"/>
          <p:cNvSpPr>
            <a:spLocks noChangeAspect="1" noChangeArrowheads="1"/>
          </p:cNvSpPr>
          <p:nvPr/>
        </p:nvSpPr>
        <p:spPr bwMode="auto">
          <a:xfrm>
            <a:off x="155575" y="-1157288"/>
            <a:ext cx="52768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todo2.co.uk/wp-content/uploads/2012/11/Bad-Task-Managemen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8194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0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646552" cy="3429000"/>
          </a:xfrm>
        </p:spPr>
      </p:pic>
    </p:spTree>
    <p:extLst>
      <p:ext uri="{BB962C8B-B14F-4D97-AF65-F5344CB8AC3E}">
        <p14:creationId xmlns:p14="http://schemas.microsoft.com/office/powerpoint/2010/main" val="336681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them – get specific, like: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8526684" cy="3886200"/>
          </a:xfrm>
        </p:spPr>
      </p:pic>
    </p:spTree>
    <p:extLst>
      <p:ext uri="{BB962C8B-B14F-4D97-AF65-F5344CB8AC3E}">
        <p14:creationId xmlns:p14="http://schemas.microsoft.com/office/powerpoint/2010/main" val="345383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766</Words>
  <Application>Microsoft Office PowerPoint</Application>
  <PresentationFormat>On-screen Show (4:3)</PresentationFormat>
  <Paragraphs>106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Conducting software project assessments</vt:lpstr>
      <vt:lpstr>Tied to management decisions</vt:lpstr>
      <vt:lpstr>But there are variations!</vt:lpstr>
      <vt:lpstr>SEI maturity model assessments</vt:lpstr>
      <vt:lpstr>The CMM assessment cycle</vt:lpstr>
      <vt:lpstr>Kan’s proposed software project assessment method</vt:lpstr>
      <vt:lpstr>Kan’s list of failing project traits</vt:lpstr>
      <vt:lpstr>Or,</vt:lpstr>
      <vt:lpstr>Fixing them – get specific, like:</vt:lpstr>
      <vt:lpstr>Essential activities</vt:lpstr>
      <vt:lpstr>Essential activities, cntd</vt:lpstr>
      <vt:lpstr>We did outside reviews at AT&amp;T during architecture development</vt:lpstr>
      <vt:lpstr>The AT&amp;T Arch Review Process</vt:lpstr>
      <vt:lpstr>Outside Review Ins &amp; Outs</vt:lpstr>
      <vt:lpstr>Outside Review Ins &amp; Outs, cntd</vt:lpstr>
      <vt:lpstr>Or,</vt:lpstr>
      <vt:lpstr>What we found at AT&amp;T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Complexity Metrics &amp; Models</dc:title>
  <dc:creator>Steve Chenoweth</dc:creator>
  <cp:lastModifiedBy>Windows User</cp:lastModifiedBy>
  <cp:revision>30</cp:revision>
  <dcterms:created xsi:type="dcterms:W3CDTF">2006-08-16T00:00:00Z</dcterms:created>
  <dcterms:modified xsi:type="dcterms:W3CDTF">2014-05-14T11:53:45Z</dcterms:modified>
</cp:coreProperties>
</file>